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1" r:id="rId1"/>
  </p:sldMasterIdLst>
  <p:sldIdLst>
    <p:sldId id="257" r:id="rId2"/>
    <p:sldId id="258" r:id="rId3"/>
    <p:sldId id="259" r:id="rId4"/>
    <p:sldId id="256" r:id="rId5"/>
    <p:sldId id="260" r:id="rId6"/>
    <p:sldId id="266" r:id="rId7"/>
    <p:sldId id="261" r:id="rId8"/>
    <p:sldId id="262" r:id="rId9"/>
    <p:sldId id="264" r:id="rId10"/>
    <p:sldId id="267" r:id="rId11"/>
    <p:sldId id="263" r:id="rId12"/>
    <p:sldId id="265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0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245" autoAdjust="0"/>
    <p:restoredTop sz="94670" autoAdjust="0"/>
  </p:normalViewPr>
  <p:slideViewPr>
    <p:cSldViewPr snapToGrid="0">
      <p:cViewPr varScale="1">
        <p:scale>
          <a:sx n="88" d="100"/>
          <a:sy n="88" d="100"/>
        </p:scale>
        <p:origin x="54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>
        <c:manualLayout>
          <c:xMode val="edge"/>
          <c:yMode val="edge"/>
          <c:x val="0.13338477171760413"/>
          <c:y val="5.9298591051469077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all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Cost of Congetion across India's top cities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4-B3F7-4B7D-93B1-7B7842CE8D55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1-B3F7-4B7D-93B1-7B7842CE8D55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2-B3F7-4B7D-93B1-7B7842CE8D55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3-B3F7-4B7D-93B1-7B7842CE8D55}"/>
              </c:ext>
            </c:extLst>
          </c:dPt>
          <c:dLbls>
            <c:dLbl>
              <c:idx val="0"/>
              <c:layout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4-B3F7-4B7D-93B1-7B7842CE8D55}"/>
                </c:ext>
              </c:extLst>
            </c:dLbl>
            <c:dLbl>
              <c:idx val="1"/>
              <c:layout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1-B3F7-4B7D-93B1-7B7842CE8D55}"/>
                </c:ext>
              </c:extLst>
            </c:dLbl>
            <c:dLbl>
              <c:idx val="2"/>
              <c:layout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3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2-B3F7-4B7D-93B1-7B7842CE8D55}"/>
                </c:ext>
              </c:extLst>
            </c:dLbl>
            <c:dLbl>
              <c:idx val="3"/>
              <c:layout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4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3-B3F7-4B7D-93B1-7B7842CE8D55}"/>
                </c:ext>
              </c:extLst>
            </c:dLbl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Delhi</c:v>
                </c:pt>
                <c:pt idx="1">
                  <c:v>Bengaluru</c:v>
                </c:pt>
                <c:pt idx="2">
                  <c:v>Mumbai</c:v>
                </c:pt>
                <c:pt idx="3">
                  <c:v>Kolkata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9.6</c:v>
                </c:pt>
                <c:pt idx="1">
                  <c:v>5.92</c:v>
                </c:pt>
                <c:pt idx="2">
                  <c:v>4.78</c:v>
                </c:pt>
                <c:pt idx="3">
                  <c:v>1.97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3F7-4B7D-93B1-7B7842CE8D55}"/>
            </c:ext>
          </c:extLst>
        </c:ser>
        <c:dLbls>
          <c:dLblPos val="out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</c:pie3D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cs:styleClr val="auto"/>
    </cs:fontRef>
    <cs:defRPr sz="133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image1.png>
</file>

<file path=ppt/media/image10.jpg>
</file>

<file path=ppt/media/image11.jpg>
</file>

<file path=ppt/media/image12.png>
</file>

<file path=ppt/media/image13.jp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A84DB-36BE-4191-B88E-B48C3DC8607F}" type="datetimeFigureOut">
              <a:rPr lang="en-IN" smtClean="0"/>
              <a:t>01-02-2020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4C773-8E83-484C-A72A-02FFF9559E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09117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A84DB-36BE-4191-B88E-B48C3DC8607F}" type="datetimeFigureOut">
              <a:rPr lang="en-IN" smtClean="0"/>
              <a:t>01-02-2020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4C773-8E83-484C-A72A-02FFF9559E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80702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A84DB-36BE-4191-B88E-B48C3DC8607F}" type="datetimeFigureOut">
              <a:rPr lang="en-IN" smtClean="0"/>
              <a:t>01-02-2020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4C773-8E83-484C-A72A-02FFF9559E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95240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A84DB-36BE-4191-B88E-B48C3DC8607F}" type="datetimeFigureOut">
              <a:rPr lang="en-IN" smtClean="0"/>
              <a:t>01-02-2020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4C773-8E83-484C-A72A-02FFF9559EA2}" type="slidenum">
              <a:rPr lang="en-IN" smtClean="0"/>
              <a:t>‹#›</a:t>
            </a:fld>
            <a:endParaRPr lang="en-IN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068797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A84DB-36BE-4191-B88E-B48C3DC8607F}" type="datetimeFigureOut">
              <a:rPr lang="en-IN" smtClean="0"/>
              <a:t>01-02-2020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4C773-8E83-484C-A72A-02FFF9559E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55976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A84DB-36BE-4191-B88E-B48C3DC8607F}" type="datetimeFigureOut">
              <a:rPr lang="en-IN" smtClean="0"/>
              <a:t>01-02-2020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4C773-8E83-484C-A72A-02FFF9559E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3176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A84DB-36BE-4191-B88E-B48C3DC8607F}" type="datetimeFigureOut">
              <a:rPr lang="en-IN" smtClean="0"/>
              <a:t>01-02-2020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4C773-8E83-484C-A72A-02FFF9559E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38423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A84DB-36BE-4191-B88E-B48C3DC8607F}" type="datetimeFigureOut">
              <a:rPr lang="en-IN" smtClean="0"/>
              <a:t>01-02-2020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4C773-8E83-484C-A72A-02FFF9559E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27027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A84DB-36BE-4191-B88E-B48C3DC8607F}" type="datetimeFigureOut">
              <a:rPr lang="en-IN" smtClean="0"/>
              <a:t>01-02-2020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4C773-8E83-484C-A72A-02FFF9559E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433017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A84DB-36BE-4191-B88E-B48C3DC8607F}" type="datetimeFigureOut">
              <a:rPr lang="en-IN" smtClean="0"/>
              <a:t>01-02-2020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4C773-8E83-484C-A72A-02FFF9559E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74338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A84DB-36BE-4191-B88E-B48C3DC8607F}" type="datetimeFigureOut">
              <a:rPr lang="en-IN" smtClean="0"/>
              <a:t>01-02-2020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4C773-8E83-484C-A72A-02FFF9559E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04359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A84DB-36BE-4191-B88E-B48C3DC8607F}" type="datetimeFigureOut">
              <a:rPr lang="en-IN" smtClean="0"/>
              <a:t>01-02-2020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4C773-8E83-484C-A72A-02FFF9559E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423683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A84DB-36BE-4191-B88E-B48C3DC8607F}" type="datetimeFigureOut">
              <a:rPr lang="en-IN" smtClean="0"/>
              <a:t>01-02-2020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4C773-8E83-484C-A72A-02FFF9559E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53276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A84DB-36BE-4191-B88E-B48C3DC8607F}" type="datetimeFigureOut">
              <a:rPr lang="en-IN" smtClean="0"/>
              <a:t>01-02-2020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4C773-8E83-484C-A72A-02FFF9559E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33108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A84DB-36BE-4191-B88E-B48C3DC8607F}" type="datetimeFigureOut">
              <a:rPr lang="en-IN" smtClean="0"/>
              <a:t>01-02-2020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4C773-8E83-484C-A72A-02FFF9559E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29087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A84DB-36BE-4191-B88E-B48C3DC8607F}" type="datetimeFigureOut">
              <a:rPr lang="en-IN" smtClean="0"/>
              <a:t>01-02-2020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4C773-8E83-484C-A72A-02FFF9559E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09807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A84DB-36BE-4191-B88E-B48C3DC8607F}" type="datetimeFigureOut">
              <a:rPr lang="en-IN" smtClean="0"/>
              <a:t>01-02-2020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4C773-8E83-484C-A72A-02FFF9559E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96557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A84DB-36BE-4191-B88E-B48C3DC8607F}" type="datetimeFigureOut">
              <a:rPr lang="en-IN" smtClean="0"/>
              <a:t>01-02-2020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4C773-8E83-484C-A72A-02FFF9559E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6448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0F1A84DB-36BE-4191-B88E-B48C3DC8607F}" type="datetimeFigureOut">
              <a:rPr lang="en-IN" smtClean="0"/>
              <a:t>01-02-2020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0F74C773-8E83-484C-A72A-02FFF9559E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135976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694" r:id="rId3"/>
    <p:sldLayoutId id="2147483695" r:id="rId4"/>
    <p:sldLayoutId id="2147483696" r:id="rId5"/>
    <p:sldLayoutId id="2147483697" r:id="rId6"/>
    <p:sldLayoutId id="2147483698" r:id="rId7"/>
    <p:sldLayoutId id="2147483699" r:id="rId8"/>
    <p:sldLayoutId id="2147483700" r:id="rId9"/>
    <p:sldLayoutId id="2147483701" r:id="rId10"/>
    <p:sldLayoutId id="2147483702" r:id="rId11"/>
    <p:sldLayoutId id="2147483703" r:id="rId12"/>
    <p:sldLayoutId id="2147483704" r:id="rId13"/>
    <p:sldLayoutId id="2147483705" r:id="rId14"/>
    <p:sldLayoutId id="2147483706" r:id="rId15"/>
    <p:sldLayoutId id="2147483707" r:id="rId16"/>
    <p:sldLayoutId id="2147483708" r:id="rId17"/>
    <p:sldLayoutId id="2147483709" r:id="rId18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3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Relationship Id="rId4" Type="http://schemas.openxmlformats.org/officeDocument/2006/relationships/chart" Target="../charts/char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400538" y="1504713"/>
            <a:ext cx="9460374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3800" b="1" dirty="0" smtClean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TRAFLOW</a:t>
            </a:r>
            <a:endParaRPr lang="en-IN" sz="13800" b="1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04706" y="3813321"/>
            <a:ext cx="94333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KARTIK TYAGI        VIKAS SHARMA                                         HARSH BAJPAI       MADAN LAL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325072" y="3357024"/>
            <a:ext cx="347240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400" b="1" dirty="0" smtClean="0"/>
              <a:t>V-Four</a:t>
            </a:r>
            <a:endParaRPr lang="en-IN" sz="4400" b="1" dirty="0"/>
          </a:p>
        </p:txBody>
      </p:sp>
      <p:sp>
        <p:nvSpPr>
          <p:cNvPr id="7" name="Rectangle 6"/>
          <p:cNvSpPr/>
          <p:nvPr/>
        </p:nvSpPr>
        <p:spPr>
          <a:xfrm>
            <a:off x="1608881" y="3720704"/>
            <a:ext cx="3321934" cy="57875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rgbClr val="00B0F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245752" y="3703921"/>
            <a:ext cx="3009418" cy="74658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3186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3" t="14222" r="276" b="592"/>
          <a:stretch/>
        </p:blipFill>
        <p:spPr>
          <a:xfrm>
            <a:off x="1206672" y="3197720"/>
            <a:ext cx="5319356" cy="283731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097" y="319227"/>
            <a:ext cx="1024001" cy="143360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875098" y="936559"/>
            <a:ext cx="6180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 smtClean="0">
                <a:solidFill>
                  <a:srgbClr val="0070C0"/>
                </a:solidFill>
              </a:rPr>
              <a:t>The Solution:</a:t>
            </a:r>
            <a:endParaRPr lang="en-IN" sz="3600" b="1" dirty="0">
              <a:solidFill>
                <a:srgbClr val="0070C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99595" y="2003389"/>
            <a:ext cx="9745884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400" dirty="0" smtClean="0"/>
              <a:t>Women Safety</a:t>
            </a:r>
          </a:p>
          <a:p>
            <a:r>
              <a:rPr lang="en-IN" sz="4000" dirty="0" smtClean="0"/>
              <a:t>.</a:t>
            </a:r>
            <a:endParaRPr lang="en-IN" sz="48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1740" y="252547"/>
            <a:ext cx="2316481" cy="463296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611291" y="5187794"/>
            <a:ext cx="3936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Auto Calling system (Notification)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106206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097" y="319227"/>
            <a:ext cx="1024001" cy="143360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875098" y="936559"/>
            <a:ext cx="61808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 smtClean="0">
                <a:solidFill>
                  <a:srgbClr val="0070C0"/>
                </a:solidFill>
              </a:rPr>
              <a:t>FUTURE REALM:</a:t>
            </a:r>
            <a:endParaRPr lang="en-IN" sz="3600" b="1" dirty="0">
              <a:solidFill>
                <a:srgbClr val="0070C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363097" y="2370160"/>
            <a:ext cx="9792182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dirty="0" smtClean="0"/>
              <a:t>Data mining and Analysis.</a:t>
            </a:r>
          </a:p>
          <a:p>
            <a:r>
              <a:rPr lang="en-IN" sz="4400" dirty="0" smtClean="0"/>
              <a:t>Traffic prediction.</a:t>
            </a:r>
          </a:p>
          <a:p>
            <a:r>
              <a:rPr lang="en-IN" sz="4400" dirty="0" smtClean="0"/>
              <a:t>Automatic invoice on traffic rules broken</a:t>
            </a:r>
            <a:endParaRPr lang="en-IN" sz="4400" dirty="0"/>
          </a:p>
        </p:txBody>
      </p:sp>
    </p:spTree>
    <p:extLst>
      <p:ext uri="{BB962C8B-B14F-4D97-AF65-F5344CB8AC3E}">
        <p14:creationId xmlns:p14="http://schemas.microsoft.com/office/powerpoint/2010/main" val="150266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6352" y="1202434"/>
            <a:ext cx="8977888" cy="4720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540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097" y="319227"/>
            <a:ext cx="1024001" cy="143360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875098" y="936559"/>
            <a:ext cx="36718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dirty="0" smtClean="0">
                <a:solidFill>
                  <a:srgbClr val="0070C0"/>
                </a:solidFill>
              </a:rPr>
              <a:t>The Problems:</a:t>
            </a:r>
            <a:endParaRPr lang="en-IN" sz="4400" b="1" dirty="0">
              <a:solidFill>
                <a:srgbClr val="0070C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782492" y="3508673"/>
            <a:ext cx="5918248" cy="26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Real Time Traffic evaluation</a:t>
            </a:r>
            <a:r>
              <a:rPr lang="en-US" sz="2800" dirty="0" smtClean="0"/>
              <a:t>.</a:t>
            </a:r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smtClean="0"/>
              <a:t>Traffic Congestion Management.</a:t>
            </a:r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smtClean="0"/>
              <a:t>Traffic Occurrence and adherence.</a:t>
            </a:r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smtClean="0"/>
              <a:t>Women Safety.</a:t>
            </a:r>
          </a:p>
        </p:txBody>
      </p:sp>
      <p:pic>
        <p:nvPicPr>
          <p:cNvPr id="6" name="Picture 5" descr="E:\Dev\TRAFLOW\SIH2020\report.png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567"/>
          <a:stretch/>
        </p:blipFill>
        <p:spPr bwMode="auto">
          <a:xfrm>
            <a:off x="5782492" y="582594"/>
            <a:ext cx="4684827" cy="2508068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9" name="Chart 8"/>
          <p:cNvGraphicFramePr/>
          <p:nvPr>
            <p:extLst>
              <p:ext uri="{D42A27DB-BD31-4B8C-83A1-F6EECF244321}">
                <p14:modId xmlns:p14="http://schemas.microsoft.com/office/powerpoint/2010/main" val="3431170743"/>
              </p:ext>
            </p:extLst>
          </p:nvPr>
        </p:nvGraphicFramePr>
        <p:xfrm>
          <a:off x="950213" y="2039811"/>
          <a:ext cx="4681329" cy="42834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935819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097" y="319227"/>
            <a:ext cx="1024001" cy="143360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875098" y="936559"/>
            <a:ext cx="36718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dirty="0" smtClean="0">
                <a:solidFill>
                  <a:srgbClr val="0070C0"/>
                </a:solidFill>
              </a:rPr>
              <a:t>ONE Solution:</a:t>
            </a:r>
            <a:endParaRPr lang="en-IN" sz="4400" b="1" dirty="0">
              <a:solidFill>
                <a:srgbClr val="0070C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553428" y="2465746"/>
            <a:ext cx="60419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 smtClean="0"/>
              <a:t>TRAFLOW</a:t>
            </a:r>
          </a:p>
        </p:txBody>
      </p:sp>
    </p:spTree>
    <p:extLst>
      <p:ext uri="{BB962C8B-B14F-4D97-AF65-F5344CB8AC3E}">
        <p14:creationId xmlns:p14="http://schemas.microsoft.com/office/powerpoint/2010/main" val="998249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/>
          <p:nvPr/>
        </p:nvSpPr>
        <p:spPr>
          <a:xfrm rot="5791693">
            <a:off x="11208110" y="4893981"/>
            <a:ext cx="369437" cy="87222"/>
          </a:xfrm>
          <a:prstGeom prst="rect">
            <a:avLst/>
          </a:prstGeom>
          <a:solidFill>
            <a:srgbClr val="00B05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0301" t="16283" r="23454" b="22496"/>
          <a:stretch/>
        </p:blipFill>
        <p:spPr>
          <a:xfrm>
            <a:off x="0" y="-86"/>
            <a:ext cx="12192000" cy="6858086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909" y="650789"/>
            <a:ext cx="406008" cy="568411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 rot="454737">
            <a:off x="626076" y="1264066"/>
            <a:ext cx="2038747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 9"/>
          <p:cNvSpPr/>
          <p:nvPr/>
        </p:nvSpPr>
        <p:spPr>
          <a:xfrm rot="5791693">
            <a:off x="2236726" y="1745451"/>
            <a:ext cx="717426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Rectangle 10"/>
          <p:cNvSpPr/>
          <p:nvPr/>
        </p:nvSpPr>
        <p:spPr>
          <a:xfrm rot="454737">
            <a:off x="2529981" y="2169835"/>
            <a:ext cx="1139764" cy="4571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Rectangle 11"/>
          <p:cNvSpPr/>
          <p:nvPr/>
        </p:nvSpPr>
        <p:spPr>
          <a:xfrm rot="366477">
            <a:off x="4550816" y="2479145"/>
            <a:ext cx="2038747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Rectangle 12"/>
          <p:cNvSpPr/>
          <p:nvPr/>
        </p:nvSpPr>
        <p:spPr>
          <a:xfrm rot="356549">
            <a:off x="6550738" y="2674932"/>
            <a:ext cx="141538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Rectangle 13"/>
          <p:cNvSpPr/>
          <p:nvPr/>
        </p:nvSpPr>
        <p:spPr>
          <a:xfrm rot="5937448">
            <a:off x="7525807" y="3125264"/>
            <a:ext cx="717426" cy="4571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Rectangle 14"/>
          <p:cNvSpPr/>
          <p:nvPr/>
        </p:nvSpPr>
        <p:spPr>
          <a:xfrm rot="5791755">
            <a:off x="7419137" y="3848313"/>
            <a:ext cx="717426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Rectangle 15"/>
          <p:cNvSpPr/>
          <p:nvPr/>
        </p:nvSpPr>
        <p:spPr>
          <a:xfrm rot="5791693">
            <a:off x="7442594" y="4460766"/>
            <a:ext cx="524784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Rectangle 16"/>
          <p:cNvSpPr/>
          <p:nvPr/>
        </p:nvSpPr>
        <p:spPr>
          <a:xfrm rot="350093">
            <a:off x="7701240" y="4806078"/>
            <a:ext cx="2038747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Rectangle 17"/>
          <p:cNvSpPr/>
          <p:nvPr/>
        </p:nvSpPr>
        <p:spPr>
          <a:xfrm rot="454737">
            <a:off x="9733227" y="5023199"/>
            <a:ext cx="1705641" cy="55288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9916" r="89662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3160" y="4736757"/>
            <a:ext cx="443808" cy="443808"/>
          </a:xfrm>
          <a:prstGeom prst="rect">
            <a:avLst/>
          </a:prstGeom>
        </p:spPr>
      </p:pic>
      <p:sp>
        <p:nvSpPr>
          <p:cNvPr id="19" name="Rectangle 18"/>
          <p:cNvSpPr/>
          <p:nvPr/>
        </p:nvSpPr>
        <p:spPr>
          <a:xfrm rot="454737">
            <a:off x="3645498" y="2317918"/>
            <a:ext cx="1139764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Rectangle 19"/>
          <p:cNvSpPr/>
          <p:nvPr/>
        </p:nvSpPr>
        <p:spPr>
          <a:xfrm rot="454737">
            <a:off x="690163" y="1215328"/>
            <a:ext cx="2038747" cy="45719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Rectangle 20"/>
          <p:cNvSpPr/>
          <p:nvPr/>
        </p:nvSpPr>
        <p:spPr>
          <a:xfrm rot="5791693">
            <a:off x="2518787" y="1502259"/>
            <a:ext cx="325982" cy="45719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" name="Rectangle 21"/>
          <p:cNvSpPr/>
          <p:nvPr/>
        </p:nvSpPr>
        <p:spPr>
          <a:xfrm rot="454737">
            <a:off x="2618252" y="1743482"/>
            <a:ext cx="1139764" cy="45719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Rectangle 22"/>
          <p:cNvSpPr/>
          <p:nvPr/>
        </p:nvSpPr>
        <p:spPr>
          <a:xfrm rot="366477">
            <a:off x="4606547" y="2429076"/>
            <a:ext cx="2038747" cy="45719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4" name="Rectangle 23"/>
          <p:cNvSpPr/>
          <p:nvPr/>
        </p:nvSpPr>
        <p:spPr>
          <a:xfrm rot="327967">
            <a:off x="6596945" y="2618146"/>
            <a:ext cx="1639721" cy="71702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5" name="Rectangle 24"/>
          <p:cNvSpPr/>
          <p:nvPr/>
        </p:nvSpPr>
        <p:spPr>
          <a:xfrm rot="5937448">
            <a:off x="7456812" y="3889428"/>
            <a:ext cx="717426" cy="45719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6" name="Rectangle 25"/>
          <p:cNvSpPr/>
          <p:nvPr/>
        </p:nvSpPr>
        <p:spPr>
          <a:xfrm rot="5791755">
            <a:off x="7750792" y="3128776"/>
            <a:ext cx="937343" cy="72297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7" name="Rectangle 26"/>
          <p:cNvSpPr/>
          <p:nvPr/>
        </p:nvSpPr>
        <p:spPr>
          <a:xfrm rot="5791693">
            <a:off x="7506681" y="4412028"/>
            <a:ext cx="524784" cy="45719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8" name="Rectangle 27"/>
          <p:cNvSpPr/>
          <p:nvPr/>
        </p:nvSpPr>
        <p:spPr>
          <a:xfrm rot="350093">
            <a:off x="7766630" y="4731781"/>
            <a:ext cx="1535925" cy="45719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9" name="Rectangle 28"/>
          <p:cNvSpPr/>
          <p:nvPr/>
        </p:nvSpPr>
        <p:spPr>
          <a:xfrm rot="454737">
            <a:off x="9307851" y="4595892"/>
            <a:ext cx="1705641" cy="55288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0" name="Rectangle 29"/>
          <p:cNvSpPr/>
          <p:nvPr/>
        </p:nvSpPr>
        <p:spPr>
          <a:xfrm rot="454737">
            <a:off x="3709585" y="2269180"/>
            <a:ext cx="1139764" cy="45719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1" name="Rectangle 30"/>
          <p:cNvSpPr/>
          <p:nvPr/>
        </p:nvSpPr>
        <p:spPr>
          <a:xfrm rot="5791693">
            <a:off x="3512752" y="2028179"/>
            <a:ext cx="378156" cy="45719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2" name="Rectangle 31"/>
          <p:cNvSpPr/>
          <p:nvPr/>
        </p:nvSpPr>
        <p:spPr>
          <a:xfrm rot="454737">
            <a:off x="10966719" y="4730879"/>
            <a:ext cx="467574" cy="45719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4" name="Rectangle 33"/>
          <p:cNvSpPr/>
          <p:nvPr/>
        </p:nvSpPr>
        <p:spPr>
          <a:xfrm rot="5791693">
            <a:off x="9162572" y="4618604"/>
            <a:ext cx="369437" cy="87222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6" name="Rectangle 35"/>
          <p:cNvSpPr/>
          <p:nvPr/>
        </p:nvSpPr>
        <p:spPr>
          <a:xfrm rot="454737">
            <a:off x="7842861" y="3578164"/>
            <a:ext cx="349353" cy="61997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Oval 4"/>
          <p:cNvSpPr/>
          <p:nvPr/>
        </p:nvSpPr>
        <p:spPr>
          <a:xfrm>
            <a:off x="457509" y="1036629"/>
            <a:ext cx="197811" cy="197019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8" name="Rectangle 37"/>
          <p:cNvSpPr/>
          <p:nvPr/>
        </p:nvSpPr>
        <p:spPr>
          <a:xfrm>
            <a:off x="353909" y="4955311"/>
            <a:ext cx="2694091" cy="118331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9" name="Rectangle 38"/>
          <p:cNvSpPr/>
          <p:nvPr/>
        </p:nvSpPr>
        <p:spPr>
          <a:xfrm>
            <a:off x="631966" y="5190726"/>
            <a:ext cx="508858" cy="104085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0" name="Rectangle 39"/>
          <p:cNvSpPr/>
          <p:nvPr/>
        </p:nvSpPr>
        <p:spPr>
          <a:xfrm>
            <a:off x="631964" y="5498368"/>
            <a:ext cx="508858" cy="104085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1" name="Rectangle 40"/>
          <p:cNvSpPr/>
          <p:nvPr/>
        </p:nvSpPr>
        <p:spPr>
          <a:xfrm>
            <a:off x="631964" y="5858024"/>
            <a:ext cx="508858" cy="104085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2" name="TextBox 41"/>
          <p:cNvSpPr txBox="1"/>
          <p:nvPr/>
        </p:nvSpPr>
        <p:spPr>
          <a:xfrm>
            <a:off x="1377411" y="5086649"/>
            <a:ext cx="16436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b="1" dirty="0" smtClean="0"/>
              <a:t>Shortest Path</a:t>
            </a:r>
            <a:endParaRPr lang="en-IN" sz="1400" b="1" dirty="0"/>
          </a:p>
        </p:txBody>
      </p:sp>
      <p:sp>
        <p:nvSpPr>
          <p:cNvPr id="43" name="TextBox 42"/>
          <p:cNvSpPr txBox="1"/>
          <p:nvPr/>
        </p:nvSpPr>
        <p:spPr>
          <a:xfrm>
            <a:off x="1392750" y="5740855"/>
            <a:ext cx="16436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b="1" dirty="0" smtClean="0"/>
              <a:t>Traffic</a:t>
            </a:r>
            <a:endParaRPr lang="en-IN" sz="1400" b="1" dirty="0"/>
          </a:p>
        </p:txBody>
      </p:sp>
      <p:sp>
        <p:nvSpPr>
          <p:cNvPr id="44" name="TextBox 43"/>
          <p:cNvSpPr txBox="1"/>
          <p:nvPr/>
        </p:nvSpPr>
        <p:spPr>
          <a:xfrm>
            <a:off x="1355080" y="5399935"/>
            <a:ext cx="16436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b="1" dirty="0" smtClean="0"/>
              <a:t>Optimized Path</a:t>
            </a:r>
            <a:endParaRPr lang="en-IN" sz="1400" b="1" dirty="0"/>
          </a:p>
        </p:txBody>
      </p:sp>
      <p:sp>
        <p:nvSpPr>
          <p:cNvPr id="2" name="TextBox 1"/>
          <p:cNvSpPr txBox="1"/>
          <p:nvPr/>
        </p:nvSpPr>
        <p:spPr>
          <a:xfrm>
            <a:off x="353909" y="6097071"/>
            <a:ext cx="4127874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IN" sz="1600" dirty="0" smtClean="0"/>
              <a:t>*NOTE: Play Slide show to see animation for better understanding</a:t>
            </a:r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2586931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7.40741E-7 L 0.17357 0.03866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672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7357 0.03866 L 0.17045 0.07639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6" y="187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63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7045 0.07639 L 0.25886 0.10069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414" y="120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0"/>
                            </p:stCondLst>
                            <p:childTnLst>
                              <p:par>
                                <p:cTn id="14" presetID="42" presetClass="path" presetSubtype="0" accel="50000" decel="5000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5886 0.10069 L 0.25886 0.16134 " pathEditMode="relative" rAng="0" ptsTypes="AA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03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000"/>
                            </p:stCondLst>
                            <p:childTnLst>
                              <p:par>
                                <p:cTn id="17" presetID="49" presetClass="path" presetSubtype="0" accel="50000" decel="50000" fill="hold" grpId="4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5886 0.16134 L 0.62995 0.23727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555" y="3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0"/>
                            </p:stCondLst>
                            <p:childTnLst>
                              <p:par>
                                <p:cTn id="20" presetID="42" presetClass="path" presetSubtype="0" accel="50000" decel="50000" fill="hold" grpId="5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62995 0.23727 L 0.6211 0.36458 " pathEditMode="relative" rAng="0" ptsTypes="AA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43" y="636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6000"/>
                            </p:stCondLst>
                            <p:childTnLst>
                              <p:par>
                                <p:cTn id="23" presetID="35" presetClass="path" presetSubtype="0" accel="50000" decel="50000" fill="hold" grpId="6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6211 0.36458 L 0.59597 0.36458 " pathEditMode="relative" rAng="0" ptsTypes="AA">
                                      <p:cBhvr>
                                        <p:cTn id="2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6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7000"/>
                            </p:stCondLst>
                            <p:childTnLst>
                              <p:par>
                                <p:cTn id="26" presetID="42" presetClass="path" presetSubtype="0" accel="50000" decel="50000" fill="hold" grpId="7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59597 0.36458 L 0.58907 0.51944 " pathEditMode="relative" rAng="0" ptsTypes="AA">
                                      <p:cBhvr>
                                        <p:cTn id="2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8" y="77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8000"/>
                            </p:stCondLst>
                            <p:childTnLst>
                              <p:par>
                                <p:cTn id="29" presetID="63" presetClass="path" presetSubtype="0" accel="50000" decel="50000" fill="hold" grpId="8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58907 0.51944 L 0.71589 0.54583 " pathEditMode="relative" rAng="0" ptsTypes="AA">
                                      <p:cBhvr>
                                        <p:cTn id="3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341" y="13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9000"/>
                            </p:stCondLst>
                            <p:childTnLst>
                              <p:par>
                                <p:cTn id="32" presetID="64" presetClass="path" presetSubtype="0" accel="50000" decel="50000" fill="hold" grpId="9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71589 0.54583 L 0.72643 0.49166 " pathEditMode="relative" rAng="0" ptsTypes="AA">
                                      <p:cBhvr>
                                        <p:cTn id="3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6" y="-28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0"/>
                            </p:stCondLst>
                            <p:childTnLst>
                              <p:par>
                                <p:cTn id="35" presetID="63" presetClass="path" presetSubtype="0" accel="50000" decel="50000" fill="hold" grpId="1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72643 0.49166 L 0.89414 0.53055 " pathEditMode="relative" rAng="0" ptsTypes="AA">
                                      <p:cBhvr>
                                        <p:cTn id="3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581" y="210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1000"/>
                            </p:stCondLst>
                            <p:childTnLst>
                              <p:par>
                                <p:cTn id="38" presetID="42" presetClass="path" presetSubtype="0" accel="50000" decel="50000" fill="hold" grpId="1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89414 0.53055 L 0.89232 0.58727 " pathEditMode="relative" rAng="0" ptsTypes="AA">
                                      <p:cBhvr>
                                        <p:cTn id="3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82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5" grpId="2" animBg="1"/>
      <p:bldP spid="5" grpId="3" animBg="1"/>
      <p:bldP spid="5" grpId="4" animBg="1"/>
      <p:bldP spid="5" grpId="5" animBg="1"/>
      <p:bldP spid="5" grpId="6" animBg="1"/>
      <p:bldP spid="5" grpId="7" animBg="1"/>
      <p:bldP spid="5" grpId="8" animBg="1"/>
      <p:bldP spid="5" grpId="9" animBg="1"/>
      <p:bldP spid="5" grpId="10" animBg="1"/>
      <p:bldP spid="5" grpId="1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097" y="319227"/>
            <a:ext cx="1024001" cy="143360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875098" y="936559"/>
            <a:ext cx="6180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 smtClean="0">
                <a:solidFill>
                  <a:srgbClr val="0070C0"/>
                </a:solidFill>
              </a:rPr>
              <a:t>The Solution:</a:t>
            </a:r>
            <a:endParaRPr lang="en-IN" sz="3600" b="1" dirty="0">
              <a:solidFill>
                <a:srgbClr val="0070C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22744" y="1752828"/>
            <a:ext cx="9745884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800" dirty="0" smtClean="0"/>
              <a:t>RFID (Radio Frequency Identification)</a:t>
            </a:r>
          </a:p>
          <a:p>
            <a:endParaRPr lang="en-IN" sz="4000" dirty="0"/>
          </a:p>
          <a:p>
            <a:r>
              <a:rPr lang="en-US" sz="3600" dirty="0" smtClean="0"/>
              <a:t>Vehicle Detection.</a:t>
            </a:r>
          </a:p>
          <a:p>
            <a:r>
              <a:rPr lang="en-US" sz="3600" dirty="0" smtClean="0"/>
              <a:t>Help to achieve Real-time </a:t>
            </a:r>
            <a:r>
              <a:rPr lang="en-US" sz="3600" dirty="0"/>
              <a:t>Traffic evaluation</a:t>
            </a:r>
            <a:r>
              <a:rPr lang="en-US" sz="3600" dirty="0" smtClean="0"/>
              <a:t>.</a:t>
            </a:r>
          </a:p>
          <a:p>
            <a:r>
              <a:rPr lang="en-US" sz="3600" dirty="0" smtClean="0"/>
              <a:t>Traffic Rule </a:t>
            </a:r>
            <a:r>
              <a:rPr lang="en-US" sz="3600" dirty="0" smtClean="0"/>
              <a:t>Adherence.</a:t>
            </a:r>
            <a:endParaRPr lang="en-US" sz="3600" dirty="0"/>
          </a:p>
          <a:p>
            <a:endParaRPr lang="en-IN" sz="3600" dirty="0"/>
          </a:p>
        </p:txBody>
      </p:sp>
    </p:spTree>
    <p:extLst>
      <p:ext uri="{BB962C8B-B14F-4D97-AF65-F5344CB8AC3E}">
        <p14:creationId xmlns:p14="http://schemas.microsoft.com/office/powerpoint/2010/main" val="3108236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55" t="5176" r="3452" b="3787"/>
          <a:stretch/>
        </p:blipFill>
        <p:spPr>
          <a:xfrm>
            <a:off x="570483" y="328232"/>
            <a:ext cx="5616886" cy="3112193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29" t="6485" r="4215" b="3231"/>
          <a:stretch/>
        </p:blipFill>
        <p:spPr>
          <a:xfrm>
            <a:off x="5773783" y="3257545"/>
            <a:ext cx="5895702" cy="3290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397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097" y="319227"/>
            <a:ext cx="1024001" cy="143360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875098" y="936559"/>
            <a:ext cx="6180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 smtClean="0">
                <a:solidFill>
                  <a:srgbClr val="0070C0"/>
                </a:solidFill>
              </a:rPr>
              <a:t>The Solution:</a:t>
            </a:r>
            <a:endParaRPr lang="en-IN" sz="3600" b="1" dirty="0">
              <a:solidFill>
                <a:srgbClr val="0070C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099595" y="1752828"/>
            <a:ext cx="9745884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800" dirty="0" smtClean="0"/>
              <a:t>Optimal Path</a:t>
            </a:r>
          </a:p>
          <a:p>
            <a:endParaRPr lang="en-IN" sz="4000" dirty="0" smtClean="0"/>
          </a:p>
          <a:p>
            <a:endParaRPr lang="en-IN" sz="4000" dirty="0"/>
          </a:p>
          <a:p>
            <a:r>
              <a:rPr lang="en-US" sz="3600" dirty="0" smtClean="0"/>
              <a:t>Remove Traffic Congestion</a:t>
            </a:r>
          </a:p>
          <a:p>
            <a:r>
              <a:rPr lang="en-US" sz="3600" dirty="0" smtClean="0"/>
              <a:t>Reach at destination on time.</a:t>
            </a:r>
          </a:p>
          <a:p>
            <a:r>
              <a:rPr lang="en-IN" sz="3600" dirty="0" smtClean="0"/>
              <a:t>Reduce the chance of traffic occurrence.</a:t>
            </a:r>
            <a:endParaRPr lang="en-IN" sz="36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27" r="11979"/>
          <a:stretch/>
        </p:blipFill>
        <p:spPr>
          <a:xfrm>
            <a:off x="5570964" y="148046"/>
            <a:ext cx="6298516" cy="3361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734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097" y="319227"/>
            <a:ext cx="1024001" cy="143360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875098" y="936559"/>
            <a:ext cx="6180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 smtClean="0">
                <a:solidFill>
                  <a:srgbClr val="0070C0"/>
                </a:solidFill>
              </a:rPr>
              <a:t>The Solution:</a:t>
            </a:r>
            <a:endParaRPr lang="en-IN" sz="3600" b="1" dirty="0">
              <a:solidFill>
                <a:srgbClr val="0070C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099595" y="1752828"/>
            <a:ext cx="974588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800" dirty="0" smtClean="0"/>
              <a:t>Security &amp; Surveillance</a:t>
            </a:r>
          </a:p>
          <a:p>
            <a:endParaRPr lang="en-IN" sz="4800" dirty="0"/>
          </a:p>
          <a:p>
            <a:r>
              <a:rPr lang="en-US" sz="3600" dirty="0" smtClean="0"/>
              <a:t>Over speed warning</a:t>
            </a:r>
          </a:p>
          <a:p>
            <a:r>
              <a:rPr lang="en-US" sz="3600" dirty="0" smtClean="0"/>
              <a:t>Package Tracing, Stolen vehicle tracing.</a:t>
            </a:r>
          </a:p>
          <a:p>
            <a:r>
              <a:rPr lang="en-US" sz="3600" dirty="0" smtClean="0"/>
              <a:t>Decreasing Accident rate.</a:t>
            </a:r>
          </a:p>
          <a:p>
            <a:r>
              <a:rPr lang="en-US" sz="3600" dirty="0" smtClean="0"/>
              <a:t>Ambulance.</a:t>
            </a:r>
          </a:p>
        </p:txBody>
      </p:sp>
    </p:spTree>
    <p:extLst>
      <p:ext uri="{BB962C8B-B14F-4D97-AF65-F5344CB8AC3E}">
        <p14:creationId xmlns:p14="http://schemas.microsoft.com/office/powerpoint/2010/main" val="2208179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097" y="319227"/>
            <a:ext cx="1024001" cy="143360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875098" y="936559"/>
            <a:ext cx="6180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 smtClean="0">
                <a:solidFill>
                  <a:srgbClr val="0070C0"/>
                </a:solidFill>
              </a:rPr>
              <a:t>The Solution:</a:t>
            </a:r>
            <a:endParaRPr lang="en-IN" sz="3600" b="1" dirty="0">
              <a:solidFill>
                <a:srgbClr val="0070C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099595" y="1752828"/>
            <a:ext cx="9745884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400" dirty="0" smtClean="0"/>
              <a:t>Women Safety</a:t>
            </a:r>
          </a:p>
          <a:p>
            <a:endParaRPr lang="en-IN" sz="5400" dirty="0" smtClean="0"/>
          </a:p>
          <a:p>
            <a:r>
              <a:rPr lang="en-IN" sz="4000" dirty="0" smtClean="0"/>
              <a:t>By </a:t>
            </a:r>
            <a:r>
              <a:rPr lang="en-IN" sz="4000" dirty="0"/>
              <a:t>alerting and notifying nearby people for her help in </a:t>
            </a:r>
            <a:r>
              <a:rPr lang="en-IN" sz="4000" dirty="0" smtClean="0"/>
              <a:t>the efficient </a:t>
            </a:r>
            <a:r>
              <a:rPr lang="en-IN" sz="4000" smtClean="0"/>
              <a:t>and safest </a:t>
            </a:r>
            <a:r>
              <a:rPr lang="en-IN" sz="4000" dirty="0"/>
              <a:t>way </a:t>
            </a:r>
            <a:r>
              <a:rPr lang="en-IN" sz="4000" dirty="0" smtClean="0"/>
              <a:t>possible.</a:t>
            </a:r>
          </a:p>
          <a:p>
            <a:r>
              <a:rPr lang="en-IN" sz="4000" dirty="0" smtClean="0"/>
              <a:t>Using </a:t>
            </a:r>
            <a:r>
              <a:rPr lang="en-IN" sz="4000" dirty="0" err="1" smtClean="0"/>
              <a:t>BlockChain</a:t>
            </a:r>
            <a:r>
              <a:rPr lang="en-IN" sz="4000" dirty="0" smtClean="0"/>
              <a:t>.</a:t>
            </a:r>
            <a:endParaRPr lang="en-IN" sz="4800" dirty="0"/>
          </a:p>
        </p:txBody>
      </p:sp>
    </p:spTree>
    <p:extLst>
      <p:ext uri="{BB962C8B-B14F-4D97-AF65-F5344CB8AC3E}">
        <p14:creationId xmlns:p14="http://schemas.microsoft.com/office/powerpoint/2010/main" val="589034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4B4B4B"/>
      </a:dk2>
      <a:lt2>
        <a:srgbClr val="B5B5B5"/>
      </a:lt2>
      <a:accent1>
        <a:srgbClr val="9AC43E"/>
      </a:accent1>
      <a:accent2>
        <a:srgbClr val="44BA98"/>
      </a:accent2>
      <a:accent3>
        <a:srgbClr val="43A9D9"/>
      </a:accent3>
      <a:accent4>
        <a:srgbClr val="6274D8"/>
      </a:accent4>
      <a:accent5>
        <a:srgbClr val="AB54D7"/>
      </a:accent5>
      <a:accent6>
        <a:srgbClr val="D15B37"/>
      </a:accent6>
      <a:hlink>
        <a:srgbClr val="BFE962"/>
      </a:hlink>
      <a:folHlink>
        <a:srgbClr val="C0D591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892FADA9-420D-4323-A7A4-C1060166525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565</TotalTime>
  <Words>182</Words>
  <Application>Microsoft Office PowerPoint</Application>
  <PresentationFormat>Widescreen</PresentationFormat>
  <Paragraphs>52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Tw Cen MT</vt:lpstr>
      <vt:lpstr>Droplet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kartik tyagi</dc:creator>
  <cp:lastModifiedBy>kartik tyagi</cp:lastModifiedBy>
  <cp:revision>43</cp:revision>
  <dcterms:created xsi:type="dcterms:W3CDTF">2020-01-31T11:07:28Z</dcterms:created>
  <dcterms:modified xsi:type="dcterms:W3CDTF">2020-02-01T04:20:29Z</dcterms:modified>
</cp:coreProperties>
</file>

<file path=docProps/thumbnail.jpeg>
</file>